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a2fec588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a2fec588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a2fec5882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a2fec5882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a2fec5882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a2fec5882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a2fec5882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a2fec5882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a2fec5882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a2fec5882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a2fec5882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a2fec5882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a2fec588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a2fec588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a2fec5882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a2fec5882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a2fec5882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a2fec5882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a2fec5882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a2fec5882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a2fec588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a2fec588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a2fec5882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a2fec5882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a2fec5882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a2fec5882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a2fec5882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a2fec5882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a2fec588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a2fec58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a2fec588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a2fec588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a2fec588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a2fec588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a2fec588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a2fec588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a2fec5882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a2fec588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a2fec5882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a2fec5882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a2fec5882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a2fec5882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jp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jpg"/><Relationship Id="rId4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image" Target="../media/image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hyperlink" Target="https://movie.naver.com" TargetMode="External"/><Relationship Id="rId5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28324" r="27534" t="0"/>
          <a:stretch/>
        </p:blipFill>
        <p:spPr>
          <a:xfrm>
            <a:off x="532850" y="611375"/>
            <a:ext cx="1661000" cy="22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2636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영화 추천 사이트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30783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단정한조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조인정, 한단비</a:t>
            </a:r>
            <a:endParaRPr sz="1800"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0" l="28324" r="27534" t="0"/>
          <a:stretch/>
        </p:blipFill>
        <p:spPr>
          <a:xfrm>
            <a:off x="7035075" y="648725"/>
            <a:ext cx="1661000" cy="22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ctrTitle"/>
          </p:nvPr>
        </p:nvSpPr>
        <p:spPr>
          <a:xfrm>
            <a:off x="333525" y="293150"/>
            <a:ext cx="25227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홈페이지 미리 보기</a:t>
            </a:r>
            <a:endParaRPr sz="1800"/>
          </a:p>
        </p:txBody>
      </p:sp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525" y="776975"/>
            <a:ext cx="7687525" cy="403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ctrTitle"/>
          </p:nvPr>
        </p:nvSpPr>
        <p:spPr>
          <a:xfrm>
            <a:off x="333525" y="293150"/>
            <a:ext cx="25227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회원가입</a:t>
            </a:r>
            <a:endParaRPr sz="1800"/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525" y="871075"/>
            <a:ext cx="7540726" cy="397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ctrTitle"/>
          </p:nvPr>
        </p:nvSpPr>
        <p:spPr>
          <a:xfrm>
            <a:off x="333525" y="293150"/>
            <a:ext cx="25227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해시태그별 영화 목록</a:t>
            </a:r>
            <a:endParaRPr sz="1800"/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50" y="744850"/>
            <a:ext cx="7490926" cy="401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ctrTitle"/>
          </p:nvPr>
        </p:nvSpPr>
        <p:spPr>
          <a:xfrm>
            <a:off x="333525" y="293150"/>
            <a:ext cx="25227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예상 평점별 </a:t>
            </a:r>
            <a:r>
              <a:rPr lang="ko" sz="1800"/>
              <a:t>영화 목록</a:t>
            </a:r>
            <a:endParaRPr sz="1800"/>
          </a:p>
        </p:txBody>
      </p:sp>
      <p:pic>
        <p:nvPicPr>
          <p:cNvPr id="151" name="Google Shape;151;p25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525" y="770875"/>
            <a:ext cx="7419474" cy="4056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ctrTitle"/>
          </p:nvPr>
        </p:nvSpPr>
        <p:spPr>
          <a:xfrm>
            <a:off x="333525" y="293150"/>
            <a:ext cx="29337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좋아하는 장르별 영화 목록</a:t>
            </a:r>
            <a:endParaRPr sz="1800"/>
          </a:p>
        </p:txBody>
      </p:sp>
      <p:pic>
        <p:nvPicPr>
          <p:cNvPr id="158" name="Google Shape;158;p26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525" y="802075"/>
            <a:ext cx="7912127" cy="415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ctrTitle"/>
          </p:nvPr>
        </p:nvSpPr>
        <p:spPr>
          <a:xfrm>
            <a:off x="360100" y="293150"/>
            <a:ext cx="29337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영화 detail</a:t>
            </a:r>
            <a:endParaRPr sz="1800"/>
          </a:p>
        </p:txBody>
      </p:sp>
      <p:pic>
        <p:nvPicPr>
          <p:cNvPr id="165" name="Google Shape;165;p27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975" y="767050"/>
            <a:ext cx="7554801" cy="398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type="ctrTitle"/>
          </p:nvPr>
        </p:nvSpPr>
        <p:spPr>
          <a:xfrm>
            <a:off x="290400" y="293150"/>
            <a:ext cx="33327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장르 선택</a:t>
            </a:r>
            <a:endParaRPr sz="1800"/>
          </a:p>
        </p:txBody>
      </p:sp>
      <p:pic>
        <p:nvPicPr>
          <p:cNvPr id="172" name="Google Shape;1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650" y="806600"/>
            <a:ext cx="7891977" cy="381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8"/>
          <p:cNvPicPr preferRelativeResize="0"/>
          <p:nvPr/>
        </p:nvPicPr>
        <p:blipFill rotWithShape="1">
          <a:blip r:embed="rId4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ctrTitle"/>
          </p:nvPr>
        </p:nvSpPr>
        <p:spPr>
          <a:xfrm>
            <a:off x="290400" y="293150"/>
            <a:ext cx="33327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영화 평점 주기</a:t>
            </a:r>
            <a:endParaRPr sz="1800"/>
          </a:p>
        </p:txBody>
      </p:sp>
      <p:pic>
        <p:nvPicPr>
          <p:cNvPr id="179" name="Google Shape;179;p29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400" y="830300"/>
            <a:ext cx="7665374" cy="392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ctrTitle"/>
          </p:nvPr>
        </p:nvSpPr>
        <p:spPr>
          <a:xfrm>
            <a:off x="290400" y="293150"/>
            <a:ext cx="58911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INFO (좋아하는 장르 / 보고싶어하는 영화)</a:t>
            </a:r>
            <a:endParaRPr sz="1800"/>
          </a:p>
        </p:txBody>
      </p:sp>
      <p:pic>
        <p:nvPicPr>
          <p:cNvPr id="186" name="Google Shape;186;p30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550" y="663050"/>
            <a:ext cx="7752051" cy="434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ctrTitle"/>
          </p:nvPr>
        </p:nvSpPr>
        <p:spPr>
          <a:xfrm>
            <a:off x="290400" y="293150"/>
            <a:ext cx="33327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장르 / 해쉬태그</a:t>
            </a:r>
            <a:endParaRPr sz="1800"/>
          </a:p>
        </p:txBody>
      </p:sp>
      <p:pic>
        <p:nvPicPr>
          <p:cNvPr id="193" name="Google Shape;193;p31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1"/>
          <p:cNvPicPr preferRelativeResize="0"/>
          <p:nvPr/>
        </p:nvPicPr>
        <p:blipFill rotWithShape="1">
          <a:blip r:embed="rId4">
            <a:alphaModFix/>
          </a:blip>
          <a:srcRect b="4226" l="2294" r="13031" t="9692"/>
          <a:stretch/>
        </p:blipFill>
        <p:spPr>
          <a:xfrm>
            <a:off x="419625" y="663050"/>
            <a:ext cx="7536139" cy="430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525400" y="445025"/>
            <a:ext cx="83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목차(index)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580725" y="1124825"/>
            <a:ext cx="825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영화 정보 크롤링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영화 추천 알고리즘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accounts app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evaluate_movies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follow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movies app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list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detail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4174001" y="880700"/>
            <a:ext cx="3463525" cy="308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ctrTitle"/>
          </p:nvPr>
        </p:nvSpPr>
        <p:spPr>
          <a:xfrm>
            <a:off x="290400" y="293150"/>
            <a:ext cx="33327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팔로우 목록</a:t>
            </a:r>
            <a:endParaRPr sz="1800"/>
          </a:p>
        </p:txBody>
      </p:sp>
      <p:pic>
        <p:nvPicPr>
          <p:cNvPr id="200" name="Google Shape;200;p32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850" y="663050"/>
            <a:ext cx="7249924" cy="43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>
            <p:ph type="ctrTitle"/>
          </p:nvPr>
        </p:nvSpPr>
        <p:spPr>
          <a:xfrm>
            <a:off x="290400" y="293150"/>
            <a:ext cx="3332700" cy="36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영화 검색</a:t>
            </a:r>
            <a:endParaRPr sz="1800"/>
          </a:p>
        </p:txBody>
      </p:sp>
      <p:pic>
        <p:nvPicPr>
          <p:cNvPr id="207" name="Google Shape;207;p33"/>
          <p:cNvPicPr preferRelativeResize="0"/>
          <p:nvPr/>
        </p:nvPicPr>
        <p:blipFill rotWithShape="1">
          <a:blip r:embed="rId3">
            <a:alphaModFix/>
          </a:blip>
          <a:srcRect b="4131" l="0" r="12625" t="0"/>
          <a:stretch/>
        </p:blipFill>
        <p:spPr>
          <a:xfrm>
            <a:off x="565950" y="663050"/>
            <a:ext cx="7187049" cy="4138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3"/>
          <p:cNvPicPr preferRelativeResize="0"/>
          <p:nvPr/>
        </p:nvPicPr>
        <p:blipFill rotWithShape="1">
          <a:blip r:embed="rId4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감사합니다</a:t>
            </a:r>
            <a:endParaRPr/>
          </a:p>
        </p:txBody>
      </p:sp>
      <p:pic>
        <p:nvPicPr>
          <p:cNvPr id="214" name="Google Shape;214;p34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6532425" y="189217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4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1573650" y="1892175"/>
            <a:ext cx="954675" cy="85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218625" y="209425"/>
            <a:ext cx="8520600" cy="69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영화 정보 크롤링</a:t>
            </a:r>
            <a:endParaRPr sz="3000"/>
          </a:p>
        </p:txBody>
      </p:sp>
      <p:sp>
        <p:nvSpPr>
          <p:cNvPr id="70" name="Google Shape;70;p15"/>
          <p:cNvSpPr txBox="1"/>
          <p:nvPr/>
        </p:nvSpPr>
        <p:spPr>
          <a:xfrm>
            <a:off x="3746025" y="-1302950"/>
            <a:ext cx="67008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625" y="1054813"/>
            <a:ext cx="4512674" cy="29578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5211850" y="978500"/>
            <a:ext cx="33387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=&gt; DB 생성</a:t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218625" y="4229725"/>
            <a:ext cx="41673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 크롤링 웹페이지 : </a:t>
            </a:r>
            <a:r>
              <a:rPr lang="ko" u="sng">
                <a:solidFill>
                  <a:schemeClr val="accent5"/>
                </a:solidFill>
                <a:hlinkClick r:id="rId4"/>
              </a:rPr>
              <a:t>https://movie.naver.com</a:t>
            </a: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5142050" y="1542350"/>
            <a:ext cx="3222600" cy="28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크롤링 url 목록 : ‘add_movie_urls.txt’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actor.json : 배우 목록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	[ id, name 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genre.json : 장르 목록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	[ id, name]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movies.json : 영화 정보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	[ id, title, en_title, genres,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	open_date, derector, actors,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	rated, summary, imageurl ]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5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영화 추천 알고리즘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081225"/>
            <a:ext cx="8520600" cy="3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협업필터링(Collaborative Filtering)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많은 사용자들로부터 얻은 기호정보(taste information)에 따라 사용자들의 관심사들을 자동적으로 예측하게 해주는 방법.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종류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유저 기반 협업 필터링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아이템 기반 협업 필터링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유저 기반 협업 필터링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lang="ko"/>
              <a:t>기존의 어느 정도 예측이 가능한 고객들과 비슷한 패턴을 가진 고객들을 찾는다.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lang="ko"/>
              <a:t>기존 고객들의 행동을 예측하기 위해 첫 번째 단계에서 찾은 비슷하다고 생각된 고객들의 행동을 수치화하여 사용한다.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 아이템 기반 협력 필터링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lang="ko"/>
              <a:t>아이템 간의 상관관계를 결정하는 아이템 매트릭스(item-item matrix)를 만든다.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lang="ko"/>
              <a:t>매트릭스를 사용하여 최신 사용자의 데이터를 기반으로 그 사용자의 기호를 유추한다.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영화 추천 알고리즘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유저 기반 협업필터링(User-based CF) 사용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각 사용자들의 평점을 기준으로 현재 사용자가 준 평점과 비교. 다른 사용자들과 현재 사용자의 유사도를 구한다.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각 사용자들이 평점을 매긴 영화 중 현재 사용자가 보지 않은 영화의 평점과 각 사용자의 유사도를 곱하여 현재 사용자의 예측 평점을 매긴다.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예측 평점들의 총 합을 구한 후 유사도 총합으로 나누어 예측 평점으로 리턴한다.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영화 추천 알고리즘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4688" y="1104725"/>
            <a:ext cx="509463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904500" y="2068825"/>
            <a:ext cx="7335000" cy="1144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highlight>
                  <a:srgbClr val="FFFFFF"/>
                </a:highlight>
              </a:rPr>
              <a:t>어떤 영화를, 몇점의 평점으로 </a:t>
            </a:r>
            <a:endParaRPr sz="3000"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highlight>
                  <a:srgbClr val="FFFFFF"/>
                </a:highlight>
              </a:rPr>
              <a:t>추천해 줄 수 있을까?</a:t>
            </a:r>
            <a:endParaRPr sz="3000">
              <a:highlight>
                <a:srgbClr val="FFFFFF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영화 추천 알고리즘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963" y="1017725"/>
            <a:ext cx="509463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5516850" y="1185038"/>
            <a:ext cx="32406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 : (4*0.4 + 5 * 1 + 3 * 0.3) / (0.4 + 1 + 0.3) = 4.41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 : (5 * 1 + 5 * 0.5 + 1 * 0.3 + 1 * 0.2) / (1 + 0.5 + 0.3 +  0.2) = 4</a:t>
            </a:r>
            <a:endParaRPr/>
          </a:p>
        </p:txBody>
      </p:sp>
      <p:sp>
        <p:nvSpPr>
          <p:cNvPr id="106" name="Google Shape;106;p19"/>
          <p:cNvSpPr txBox="1"/>
          <p:nvPr/>
        </p:nvSpPr>
        <p:spPr>
          <a:xfrm>
            <a:off x="5516850" y="2785318"/>
            <a:ext cx="32406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=&gt; C 영화는 4. 41, D 영화는 4 점의 예상평점이 나오게 된다.</a:t>
            </a:r>
            <a:endParaRPr/>
          </a:p>
        </p:txBody>
      </p:sp>
      <p:sp>
        <p:nvSpPr>
          <p:cNvPr id="107" name="Google Shape;107;p19"/>
          <p:cNvSpPr txBox="1"/>
          <p:nvPr/>
        </p:nvSpPr>
        <p:spPr>
          <a:xfrm>
            <a:off x="904500" y="2068825"/>
            <a:ext cx="7335000" cy="1144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highlight>
                  <a:srgbClr val="FFFFFF"/>
                </a:highlight>
              </a:rPr>
              <a:t>사용자들간의 유사도 구하는 방식 : </a:t>
            </a:r>
            <a:endParaRPr sz="3000"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3000">
                <a:highlight>
                  <a:srgbClr val="FFFFFF"/>
                </a:highlight>
              </a:rPr>
              <a:t>피어슨 상관계수</a:t>
            </a:r>
            <a:endParaRPr sz="3000"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highlight>
                <a:srgbClr val="FFFFFF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Model ERD</a:t>
            </a:r>
            <a:endParaRPr/>
          </a:p>
        </p:txBody>
      </p:sp>
      <p:sp>
        <p:nvSpPr>
          <p:cNvPr id="113" name="Google Shape;113;p20"/>
          <p:cNvSpPr txBox="1"/>
          <p:nvPr/>
        </p:nvSpPr>
        <p:spPr>
          <a:xfrm>
            <a:off x="545600" y="1353050"/>
            <a:ext cx="1025700" cy="31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Movie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Score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Actor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Genre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Hashtag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User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1000" y="779663"/>
            <a:ext cx="5825208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 rotWithShape="1">
          <a:blip r:embed="rId4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475375" y="1454050"/>
            <a:ext cx="3655200" cy="27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회원가입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로그인/로그아웃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탈퇴하기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유저 상세정보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초기 평점 남기기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팔로우/팔로잉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1"/>
          <p:cNvSpPr txBox="1"/>
          <p:nvPr>
            <p:ph type="title"/>
          </p:nvPr>
        </p:nvSpPr>
        <p:spPr>
          <a:xfrm>
            <a:off x="4569125" y="493000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movies.app 기능</a:t>
            </a:r>
            <a:endParaRPr/>
          </a:p>
        </p:txBody>
      </p:sp>
      <p:sp>
        <p:nvSpPr>
          <p:cNvPr id="122" name="Google Shape;122;p21"/>
          <p:cNvSpPr txBox="1"/>
          <p:nvPr>
            <p:ph type="title"/>
          </p:nvPr>
        </p:nvSpPr>
        <p:spPr>
          <a:xfrm>
            <a:off x="475375" y="493000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accounts</a:t>
            </a:r>
            <a:r>
              <a:rPr lang="ko"/>
              <a:t>.app 기능</a:t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 rotWithShape="1">
          <a:blip r:embed="rId3">
            <a:alphaModFix/>
          </a:blip>
          <a:srcRect b="25140" l="34322" r="34731" t="28016"/>
          <a:stretch/>
        </p:blipFill>
        <p:spPr>
          <a:xfrm>
            <a:off x="7955775" y="214625"/>
            <a:ext cx="954675" cy="85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4569125" y="1323125"/>
            <a:ext cx="3655200" cy="27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영화 목록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유저 평점별 영화 추천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영화 상세보기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장르별 영화 목록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영화 좋아요 기능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장르 좋아요 기능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영화 검색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ko"/>
              <a:t>영화 별점 추가하기(detail)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